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DE156-7D12-46B7-BE18-FC2EDF4EC914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FFAC7-60E1-45B6-A971-171DB52AE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91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21ED2-F146-45E0-B21F-6FAD5834094C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A2E0E-F3AD-40E3-83CE-5AF1AB4B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1371600"/>
            <a:ext cx="4966855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1: (26 SGK trang 80)</a:t>
            </a:r>
            <a:endParaRPr lang="en-US" sz="32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9944" y="370582"/>
            <a:ext cx="79854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</a:rPr>
              <a:t>BÀI TẬP ĐƯỜNG TRUNG BÌNH CỦA TAM </a:t>
            </a:r>
            <a:r>
              <a:rPr lang="en-US" sz="3200" b="1" smtClean="0">
                <a:solidFill>
                  <a:srgbClr val="FFFF00"/>
                </a:solidFill>
              </a:rPr>
              <a:t>GIÁC,</a:t>
            </a:r>
          </a:p>
          <a:p>
            <a:pPr algn="ctr"/>
            <a:r>
              <a:rPr lang="en-US" sz="3200" b="1" smtClean="0">
                <a:solidFill>
                  <a:srgbClr val="FFFF00"/>
                </a:solidFill>
              </a:rPr>
              <a:t>CỦA </a:t>
            </a:r>
            <a:r>
              <a:rPr lang="en-US" sz="3200" b="1">
                <a:solidFill>
                  <a:srgbClr val="FFFF00"/>
                </a:solidFill>
              </a:rPr>
              <a:t>HÌNH THANG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371600" y="2362200"/>
            <a:ext cx="6566137" cy="3352800"/>
            <a:chOff x="1371600" y="2133600"/>
            <a:chExt cx="6566137" cy="3352800"/>
          </a:xfrm>
        </p:grpSpPr>
        <p:sp>
          <p:nvSpPr>
            <p:cNvPr id="25" name="TextBox 24"/>
            <p:cNvSpPr txBox="1"/>
            <p:nvPr/>
          </p:nvSpPr>
          <p:spPr>
            <a:xfrm>
              <a:off x="2209800" y="21336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804059" y="2173069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868549" y="3124200"/>
              <a:ext cx="4924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16109" y="31242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41157" y="3962400"/>
              <a:ext cx="4667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792080" y="2743200"/>
              <a:ext cx="2936547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14600" y="3581400"/>
              <a:ext cx="376112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981200" y="5181600"/>
              <a:ext cx="538288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209800" y="4419600"/>
              <a:ext cx="464820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981200" y="2743200"/>
              <a:ext cx="810880" cy="24384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728627" y="2743200"/>
              <a:ext cx="1635453" cy="24384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010400" y="3962400"/>
              <a:ext cx="4411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371600" y="4800600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419646" y="4840069"/>
              <a:ext cx="5180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10000" y="2173069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8 cm</a:t>
              </a:r>
              <a:endPara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10000" y="3849469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 cm</a:t>
              </a:r>
              <a:endPara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91000" y="3011269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343400" y="4560883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2541920" y="312420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263817" y="3976255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015835" y="477982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5818715" y="3096490"/>
              <a:ext cx="291140" cy="76200"/>
              <a:chOff x="5818715" y="3096490"/>
              <a:chExt cx="291140" cy="76200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6416109" y="3976255"/>
              <a:ext cx="291140" cy="76200"/>
              <a:chOff x="5818715" y="3096490"/>
              <a:chExt cx="291140" cy="762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/>
            <p:cNvGrpSpPr/>
            <p:nvPr/>
          </p:nvGrpSpPr>
          <p:grpSpPr>
            <a:xfrm>
              <a:off x="6948055" y="4752110"/>
              <a:ext cx="291140" cy="76200"/>
              <a:chOff x="5818715" y="3096490"/>
              <a:chExt cx="291140" cy="76200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5818715" y="30964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832375" y="3172690"/>
                <a:ext cx="27748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1" name="Straight Connector 40"/>
          <p:cNvCxnSpPr/>
          <p:nvPr/>
        </p:nvCxnSpPr>
        <p:spPr>
          <a:xfrm>
            <a:off x="1143000" y="1447800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1371600"/>
            <a:ext cx="4966855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2: (28 SGK trang 80)</a:t>
            </a:r>
            <a:endParaRPr lang="en-US" sz="32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9944" y="370582"/>
            <a:ext cx="79854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</a:rPr>
              <a:t>BÀI TẬP ĐƯỜNG TRUNG BÌNH CỦA TAM </a:t>
            </a:r>
            <a:r>
              <a:rPr lang="en-US" sz="3200" b="1" smtClean="0">
                <a:solidFill>
                  <a:srgbClr val="FFFF00"/>
                </a:solidFill>
              </a:rPr>
              <a:t>GIÁC,</a:t>
            </a:r>
          </a:p>
          <a:p>
            <a:pPr algn="ctr"/>
            <a:r>
              <a:rPr lang="en-US" sz="3200" b="1" smtClean="0">
                <a:solidFill>
                  <a:srgbClr val="FFFF00"/>
                </a:solidFill>
              </a:rPr>
              <a:t>CỦA </a:t>
            </a:r>
            <a:r>
              <a:rPr lang="en-US" sz="3200" b="1">
                <a:solidFill>
                  <a:srgbClr val="FFFF00"/>
                </a:solidFill>
              </a:rPr>
              <a:t>HÌNH THANG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45743" y="222816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40002" y="2267633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700" y="4952997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487489" y="495299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28800" y="3697069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828023" y="2837764"/>
            <a:ext cx="2936547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19400" y="2847110"/>
            <a:ext cx="4580623" cy="242905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017143" y="5276164"/>
            <a:ext cx="538288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438400" y="4038600"/>
            <a:ext cx="4143896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017143" y="2837764"/>
            <a:ext cx="810880" cy="24384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64570" y="2837764"/>
            <a:ext cx="1635453" cy="24384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55382" y="3641648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2541920" y="3385019"/>
            <a:ext cx="27748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107003" y="4611149"/>
            <a:ext cx="27748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005750" y="3366655"/>
            <a:ext cx="291140" cy="76200"/>
            <a:chOff x="5818715" y="3096490"/>
            <a:chExt cx="291140" cy="7620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5818715" y="309649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832375" y="317269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6781605" y="4523510"/>
            <a:ext cx="291140" cy="76200"/>
            <a:chOff x="5818715" y="3096490"/>
            <a:chExt cx="291140" cy="76200"/>
          </a:xfrm>
        </p:grpSpPr>
        <p:cxnSp>
          <p:nvCxnSpPr>
            <p:cNvPr id="52" name="Straight Connector 51"/>
            <p:cNvCxnSpPr/>
            <p:nvPr/>
          </p:nvCxnSpPr>
          <p:spPr>
            <a:xfrm>
              <a:off x="5818715" y="309649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832375" y="3172690"/>
              <a:ext cx="27748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 flipV="1">
            <a:off x="2017143" y="2821495"/>
            <a:ext cx="3761282" cy="245466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776246" y="4031995"/>
            <a:ext cx="338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739709" y="403860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810000" y="22492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cm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810000" y="46876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cm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988777" y="3468255"/>
            <a:ext cx="973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427177" y="3481169"/>
            <a:ext cx="973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284177" y="3962400"/>
            <a:ext cx="973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1447800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13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  <p:bldP spid="27" grpId="0"/>
      <p:bldP spid="28" grpId="0"/>
      <p:bldP spid="20" grpId="0"/>
      <p:bldP spid="34" grpId="0"/>
      <p:bldP spid="55" grpId="0"/>
      <p:bldP spid="56" grpId="0"/>
      <p:bldP spid="58" grpId="0"/>
      <p:bldP spid="59" grpId="0"/>
      <p:bldP spid="60" grpId="0"/>
      <p:bldP spid="61" grpId="0"/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622" y="3048000"/>
            <a:ext cx="3478378" cy="332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671" y="1524000"/>
            <a:ext cx="7620001" cy="2362200"/>
          </a:xfrm>
        </p:spPr>
        <p:txBody>
          <a:bodyPr>
            <a:noAutofit/>
          </a:bodyPr>
          <a:lstStyle/>
          <a:p>
            <a:pPr algn="l"/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3: Cho    ABC, các đường trung tuyến BD, CE cắt nhau tại G. Gọi I, K theo thứ tự là trung điểm của GB, GC. </a:t>
            </a:r>
            <a:b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Chứng minh rằng: </a:t>
            </a:r>
            <a:b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 // IK, DE = IK</a:t>
            </a:r>
            <a:endParaRPr lang="en-US" sz="3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9944" y="370582"/>
            <a:ext cx="79854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</a:rPr>
              <a:t>BÀI TẬP ĐƯỜNG TRUNG BÌNH CỦA TAM </a:t>
            </a:r>
            <a:r>
              <a:rPr lang="en-US" sz="3200" b="1" smtClean="0">
                <a:solidFill>
                  <a:srgbClr val="FFFF00"/>
                </a:solidFill>
              </a:rPr>
              <a:t>GIÁC,</a:t>
            </a:r>
          </a:p>
          <a:p>
            <a:pPr algn="ctr"/>
            <a:r>
              <a:rPr lang="en-US" sz="3200" b="1" smtClean="0">
                <a:solidFill>
                  <a:srgbClr val="FFFF00"/>
                </a:solidFill>
              </a:rPr>
              <a:t>CỦA </a:t>
            </a:r>
            <a:r>
              <a:rPr lang="en-US" sz="3200" b="1">
                <a:solidFill>
                  <a:srgbClr val="FFFF00"/>
                </a:solidFill>
              </a:rPr>
              <a:t>HÌNH THANG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93485"/>
              </p:ext>
            </p:extLst>
          </p:nvPr>
        </p:nvGraphicFramePr>
        <p:xfrm>
          <a:off x="2984500" y="1638300"/>
          <a:ext cx="279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" imgW="279360" imgH="317160" progId="Equation.DSMT4">
                  <p:embed/>
                </p:oleObj>
              </mc:Choice>
              <mc:Fallback>
                <p:oleObj name="Equation" r:id="rId4" imgW="2793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84500" y="1638300"/>
                        <a:ext cx="2794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1143000" y="1447800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95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671" y="1524000"/>
            <a:ext cx="7620001" cy="2362200"/>
          </a:xfrm>
        </p:spPr>
        <p:txBody>
          <a:bodyPr>
            <a:noAutofit/>
          </a:bodyPr>
          <a:lstStyle/>
          <a:p>
            <a:pPr algn="l"/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4: Cho    ABC, gọi M là trung điểm của BC. Trên tia đối của tia BA lấy điểm D sao cho BD = AB. Gọi K là giao điểm của DM và AC.</a:t>
            </a:r>
            <a:b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Chứng minh rằng:</a:t>
            </a:r>
            <a:b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AK = 2KC</a:t>
            </a:r>
            <a:endParaRPr lang="en-US" sz="3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9944" y="370582"/>
            <a:ext cx="79854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</a:rPr>
              <a:t>BÀI TẬP ĐƯỜNG TRUNG BÌNH CỦA TAM </a:t>
            </a:r>
            <a:r>
              <a:rPr lang="en-US" sz="3200" b="1" smtClean="0">
                <a:solidFill>
                  <a:srgbClr val="FFFF00"/>
                </a:solidFill>
              </a:rPr>
              <a:t>GIÁC,</a:t>
            </a:r>
          </a:p>
          <a:p>
            <a:pPr algn="ctr"/>
            <a:r>
              <a:rPr lang="en-US" sz="3200" b="1" smtClean="0">
                <a:solidFill>
                  <a:srgbClr val="FFFF00"/>
                </a:solidFill>
              </a:rPr>
              <a:t>CỦA </a:t>
            </a:r>
            <a:r>
              <a:rPr lang="en-US" sz="3200" b="1">
                <a:solidFill>
                  <a:srgbClr val="FFFF00"/>
                </a:solidFill>
              </a:rPr>
              <a:t>HÌNH THANG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017245"/>
              </p:ext>
            </p:extLst>
          </p:nvPr>
        </p:nvGraphicFramePr>
        <p:xfrm>
          <a:off x="2984500" y="1638300"/>
          <a:ext cx="279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279360" imgH="317160" progId="Equation.DSMT4">
                  <p:embed/>
                </p:oleObj>
              </mc:Choice>
              <mc:Fallback>
                <p:oleObj name="Equation" r:id="rId3" imgW="2793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4500" y="1638300"/>
                        <a:ext cx="2794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143000" y="1447800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200400"/>
            <a:ext cx="419100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567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671" y="1524000"/>
            <a:ext cx="7620001" cy="2362200"/>
          </a:xfrm>
        </p:spPr>
        <p:txBody>
          <a:bodyPr>
            <a:noAutofit/>
          </a:bodyPr>
          <a:lstStyle/>
          <a:p>
            <a:pPr algn="l"/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5: Cho hình thang cân ABCD (AB // CD) có I, J lần lượt là trung điểm của cạnh bên AD, BC. Đường cao AH sao cho DH = 6cm, HC = 30cm. Tính độ dài đường trung bình của hình thang đó.</a:t>
            </a:r>
            <a:endParaRPr lang="en-US" sz="3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9944" y="370582"/>
            <a:ext cx="79854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</a:rPr>
              <a:t>BÀI TẬP ĐƯỜNG TRUNG BÌNH CỦA TAM </a:t>
            </a:r>
            <a:r>
              <a:rPr lang="en-US" sz="3200" b="1" smtClean="0">
                <a:solidFill>
                  <a:srgbClr val="FFFF00"/>
                </a:solidFill>
              </a:rPr>
              <a:t>GIÁC,</a:t>
            </a:r>
          </a:p>
          <a:p>
            <a:pPr algn="ctr"/>
            <a:r>
              <a:rPr lang="en-US" sz="3200" b="1" smtClean="0">
                <a:solidFill>
                  <a:srgbClr val="FFFF00"/>
                </a:solidFill>
              </a:rPr>
              <a:t>CỦA </a:t>
            </a:r>
            <a:r>
              <a:rPr lang="en-US" sz="3200" b="1">
                <a:solidFill>
                  <a:srgbClr val="FFFF00"/>
                </a:solidFill>
              </a:rPr>
              <a:t>HÌNH THANG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657600"/>
            <a:ext cx="4694072" cy="266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1143000" y="1447800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76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671" y="1524000"/>
            <a:ext cx="7620001" cy="2362200"/>
          </a:xfrm>
        </p:spPr>
        <p:txBody>
          <a:bodyPr>
            <a:noAutofit/>
          </a:bodyPr>
          <a:lstStyle/>
          <a:p>
            <a:pPr algn="l"/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6: Cho hình thang cân ABCD (AB // CD) có              , BD là tia phân giác của góc D, EF là đường trung bình của hình thang ABCD. Tính EF biết AD = 3cm, BD = 4cm.</a:t>
            </a:r>
            <a:b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9944" y="370582"/>
            <a:ext cx="79854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>
                <a:solidFill>
                  <a:srgbClr val="FFFF00"/>
                </a:solidFill>
              </a:rPr>
              <a:t>BÀI TẬP ĐƯỜNG TRUNG BÌNH CỦA TAM </a:t>
            </a:r>
            <a:r>
              <a:rPr lang="en-US" sz="3200" b="1" smtClean="0">
                <a:solidFill>
                  <a:srgbClr val="FFFF00"/>
                </a:solidFill>
              </a:rPr>
              <a:t>GIÁC,</a:t>
            </a:r>
          </a:p>
          <a:p>
            <a:pPr algn="ctr"/>
            <a:r>
              <a:rPr lang="en-US" sz="3200" b="1" smtClean="0">
                <a:solidFill>
                  <a:srgbClr val="FFFF00"/>
                </a:solidFill>
              </a:rPr>
              <a:t>CỦA </a:t>
            </a:r>
            <a:r>
              <a:rPr lang="en-US" sz="3200" b="1">
                <a:solidFill>
                  <a:srgbClr val="FFFF00"/>
                </a:solidFill>
              </a:rPr>
              <a:t>HÌNH THANG</a:t>
            </a:r>
            <a:endParaRPr lang="en-US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217836"/>
              </p:ext>
            </p:extLst>
          </p:nvPr>
        </p:nvGraphicFramePr>
        <p:xfrm>
          <a:off x="1612900" y="1993900"/>
          <a:ext cx="1295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863280" imgH="304560" progId="Equation.DSMT4">
                  <p:embed/>
                </p:oleObj>
              </mc:Choice>
              <mc:Fallback>
                <p:oleObj name="Equation" r:id="rId3" imgW="8632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12900" y="1993900"/>
                        <a:ext cx="12954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474" y="3534068"/>
            <a:ext cx="4505326" cy="2790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143000" y="1447800"/>
            <a:ext cx="746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21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289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Equation</vt:lpstr>
      <vt:lpstr>Bài 1: (26 SGK trang 80)</vt:lpstr>
      <vt:lpstr>Bài 2: (28 SGK trang 80)</vt:lpstr>
      <vt:lpstr>Bài 3: Cho    ABC, các đường trung tuyến BD, CE cắt nhau tại G. Gọi I, K theo thứ tự là trung điểm của GB, GC.  Chứng minh rằng:  DE // IK, DE = IK</vt:lpstr>
      <vt:lpstr>Bài 4: Cho    ABC, gọi M là trung điểm của BC. Trên tia đối của tia BA lấy điểm D sao cho BD = AB. Gọi K là giao điểm của DM và AC. Chứng minh rằng: AK = 2KC</vt:lpstr>
      <vt:lpstr>Bài 5: Cho hình thang cân ABCD (AB // CD) có I, J lần lượt là trung điểm của cạnh bên AD, BC. Đường cao AH sao cho DH = 6cm, HC = 30cm. Tính độ dài đường trung bình của hình thang đó.</vt:lpstr>
      <vt:lpstr>Bài 6: Cho hình thang cân ABCD (AB // CD) có              , BD là tia phân giác của góc D, EF là đường trung bình của hình thang ABCD. Tính EF biết AD = 3cm, BD = 4cm.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LongBienDistrict</cp:lastModifiedBy>
  <cp:revision>50</cp:revision>
  <dcterms:created xsi:type="dcterms:W3CDTF">2010-08-19T06:34:12Z</dcterms:created>
  <dcterms:modified xsi:type="dcterms:W3CDTF">2016-01-26T14:21:10Z</dcterms:modified>
</cp:coreProperties>
</file>